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6" r:id="rId4"/>
    <p:sldId id="259" r:id="rId5"/>
    <p:sldId id="267" r:id="rId6"/>
    <p:sldId id="260" r:id="rId7"/>
    <p:sldId id="261" r:id="rId8"/>
    <p:sldId id="262" r:id="rId9"/>
    <p:sldId id="263" r:id="rId10"/>
    <p:sldId id="268" r:id="rId11"/>
    <p:sldId id="264" r:id="rId12"/>
    <p:sldId id="265" r:id="rId13"/>
  </p:sldIdLst>
  <p:sldSz cx="18288000" cy="10287000"/>
  <p:notesSz cx="6858000" cy="9144000"/>
  <p:embeddedFontLst>
    <p:embeddedFont>
      <p:font typeface="Glacial Indifference Bold" panose="020B0604020202020204" charset="0"/>
      <p:regular r:id="rId14"/>
    </p:embeddedFont>
    <p:embeddedFont>
      <p:font typeface="HK Grotesk" panose="020B0604020202020204" charset="0"/>
      <p:regular r:id="rId15"/>
    </p:embeddedFont>
    <p:embeddedFont>
      <p:font typeface="HK Grotesk Italics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3" d="100"/>
          <a:sy n="63" d="100"/>
        </p:scale>
        <p:origin x="510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jpeg>
</file>

<file path=ppt/media/image10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116516" y="-3273956"/>
            <a:ext cx="10054968" cy="13560956"/>
          </a:xfrm>
          <a:custGeom>
            <a:avLst/>
            <a:gdLst/>
            <a:ahLst/>
            <a:cxnLst/>
            <a:rect l="l" t="t" r="r" b="b"/>
            <a:pathLst>
              <a:path w="9611327" h="13560956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533900" y="6210300"/>
            <a:ext cx="9144000" cy="29275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 Prompt-Based Anomaly Detection System</a:t>
            </a:r>
          </a:p>
          <a:p>
            <a:pPr algn="ctr">
              <a:lnSpc>
                <a:spcPts val="4570"/>
              </a:lnSpc>
            </a:pPr>
            <a:endParaRPr lang="en-US" sz="3264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algn="ctr">
              <a:lnSpc>
                <a:spcPts val="4570"/>
              </a:lnSpc>
            </a:pPr>
            <a:r>
              <a:rPr lang="en-US" sz="3264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VAND 3.0 Challenge MVTEC AD 2 Dataset Unsupervised Anomaly Detection and Localization in Industrial Products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116516" y="3328794"/>
            <a:ext cx="9978768" cy="14491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sz="10006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PROMPT DEFECT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DE0116-C1BD-D2AE-8A53-A59113D35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FB66E16-6BB2-2173-46F0-A25513E3B315}"/>
              </a:ext>
            </a:extLst>
          </p:cNvPr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6B58DEFD-4BA9-A3AC-C0F7-6B0950B32B56}"/>
              </a:ext>
            </a:extLst>
          </p:cNvPr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2CD08379-3007-BD90-BECC-6DCEE0D284BA}"/>
              </a:ext>
            </a:extLst>
          </p:cNvPr>
          <p:cNvSpPr txBox="1"/>
          <p:nvPr/>
        </p:nvSpPr>
        <p:spPr>
          <a:xfrm>
            <a:off x="1066800" y="1181100"/>
            <a:ext cx="6706974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114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65428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V="1">
            <a:off x="5887357" y="-19993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197881" y="1028700"/>
            <a:ext cx="5657850" cy="8229600"/>
          </a:xfrm>
          <a:custGeom>
            <a:avLst/>
            <a:gdLst/>
            <a:ahLst/>
            <a:cxnLst/>
            <a:rect l="l" t="t" r="r" b="b"/>
            <a:pathLst>
              <a:path w="5657850" h="8229600">
                <a:moveTo>
                  <a:pt x="0" y="0"/>
                </a:moveTo>
                <a:lnTo>
                  <a:pt x="5657850" y="0"/>
                </a:lnTo>
                <a:lnTo>
                  <a:pt x="565785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0084092" y="1409700"/>
            <a:ext cx="5665568" cy="2356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00"/>
              </a:lnSpc>
            </a:pPr>
            <a:r>
              <a:rPr lang="en-US" sz="350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FINDINGS</a:t>
            </a:r>
            <a:br>
              <a:rPr lang="en-US" sz="350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</a:br>
            <a:br>
              <a:rPr lang="en-US" sz="350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</a:br>
            <a:endParaRPr lang="en-US" sz="3500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338336" y="-3273956"/>
            <a:ext cx="9611327" cy="13560956"/>
          </a:xfrm>
          <a:custGeom>
            <a:avLst/>
            <a:gdLst/>
            <a:ahLst/>
            <a:cxnLst/>
            <a:rect l="l" t="t" r="r" b="b"/>
            <a:pathLst>
              <a:path w="9611327" h="13560956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43404" y="5626628"/>
            <a:ext cx="7801192" cy="555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FOR YOUR ATTENTION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716061" y="962025"/>
            <a:ext cx="4855878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i="1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Arowwai Industries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716061" y="8734425"/>
            <a:ext cx="4855878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i="1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www.reallygreatsite.com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651632" y="4171798"/>
            <a:ext cx="8984736" cy="1451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sz="10006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9267916" y="1028700"/>
            <a:ext cx="8229600" cy="8229600"/>
            <a:chOff x="0" y="0"/>
            <a:chExt cx="14840029" cy="14840029"/>
          </a:xfrm>
        </p:grpSpPr>
        <p:sp>
          <p:nvSpPr>
            <p:cNvPr id="5" name="Freeform 5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24712" r="-24712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028700" y="2910400"/>
            <a:ext cx="6142093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114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ABOUT US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4280023"/>
            <a:ext cx="7899970" cy="508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7"/>
              </a:lnSpc>
            </a:pP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Muhammad Taha Mustafa		22K-8735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25D44F87-E030-6C8C-BFE5-061DEF534866}"/>
              </a:ext>
            </a:extLst>
          </p:cNvPr>
          <p:cNvSpPr txBox="1"/>
          <p:nvPr/>
        </p:nvSpPr>
        <p:spPr>
          <a:xfrm>
            <a:off x="1028700" y="5295807"/>
            <a:ext cx="7899970" cy="508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7"/>
              </a:lnSpc>
            </a:pP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Saad Shuraim Rashid 			22K-4108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9B638635-0B2D-5CC5-8571-907DB1C5C2EC}"/>
              </a:ext>
            </a:extLst>
          </p:cNvPr>
          <p:cNvSpPr txBox="1"/>
          <p:nvPr/>
        </p:nvSpPr>
        <p:spPr>
          <a:xfrm>
            <a:off x="1028700" y="6311591"/>
            <a:ext cx="7899970" cy="508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7"/>
              </a:lnSpc>
            </a:pP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Sharique Shah Lakhani 		22K-8712</a:t>
            </a:r>
          </a:p>
        </p:txBody>
      </p:sp>
      <p:sp>
        <p:nvSpPr>
          <p:cNvPr id="14" name="TextBox 9">
            <a:extLst>
              <a:ext uri="{FF2B5EF4-FFF2-40B4-BE49-F238E27FC236}">
                <a16:creationId xmlns:a16="http://schemas.microsoft.com/office/drawing/2014/main" id="{92318910-8148-ED76-B7C4-0C273C2074BF}"/>
              </a:ext>
            </a:extLst>
          </p:cNvPr>
          <p:cNvSpPr txBox="1"/>
          <p:nvPr/>
        </p:nvSpPr>
        <p:spPr>
          <a:xfrm>
            <a:off x="1028700" y="7327375"/>
            <a:ext cx="7899970" cy="508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7"/>
              </a:lnSpc>
            </a:pP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Arish khan 				22K-4118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FEE670-AFC6-7265-6130-52009AEE06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11EA49D-642E-FBC4-3DA9-F4F8E89E4C4E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A08C04C1-137B-317A-D304-5EF69EB61E60}"/>
              </a:ext>
            </a:extLst>
          </p:cNvPr>
          <p:cNvSpPr/>
          <p:nvPr/>
        </p:nvSpPr>
        <p:spPr>
          <a:xfrm rot="5400000" flipV="1">
            <a:off x="5887357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1781E23E-8015-7212-B39F-743F702274C4}"/>
              </a:ext>
            </a:extLst>
          </p:cNvPr>
          <p:cNvSpPr txBox="1"/>
          <p:nvPr/>
        </p:nvSpPr>
        <p:spPr>
          <a:xfrm>
            <a:off x="6772250" y="2857500"/>
            <a:ext cx="5330557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39"/>
              </a:lnSpc>
            </a:pPr>
            <a:r>
              <a:rPr lang="en-US" sz="7114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OBJECTIVE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E18798D0-6B1D-F3A7-460F-512EE0B00FC2}"/>
              </a:ext>
            </a:extLst>
          </p:cNvPr>
          <p:cNvSpPr txBox="1"/>
          <p:nvPr/>
        </p:nvSpPr>
        <p:spPr>
          <a:xfrm>
            <a:off x="6772250" y="4533900"/>
            <a:ext cx="7821771" cy="2673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Develop an unsupervised anomaly detection model using MVTEC AD 2.Identify and localize defects in industrial products. Model trained solely on normal images, evaluated on a mix of normal and anomalous images.</a:t>
            </a:r>
          </a:p>
        </p:txBody>
      </p:sp>
    </p:spTree>
    <p:extLst>
      <p:ext uri="{BB962C8B-B14F-4D97-AF65-F5344CB8AC3E}">
        <p14:creationId xmlns:p14="http://schemas.microsoft.com/office/powerpoint/2010/main" val="2510297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144000" y="1148690"/>
            <a:ext cx="8115300" cy="7989621"/>
          </a:xfrm>
          <a:custGeom>
            <a:avLst/>
            <a:gdLst/>
            <a:ahLst/>
            <a:cxnLst/>
            <a:rect l="l" t="t" r="r" b="b"/>
            <a:pathLst>
              <a:path w="8115300" h="7989621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57125" y="2320674"/>
            <a:ext cx="6142093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114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CHALLENGES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57125" y="3699822"/>
            <a:ext cx="7402185" cy="49839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Real-World Variability: Handling diverse lighting, transparency, and overlapping objects.</a:t>
            </a:r>
          </a:p>
          <a:p>
            <a:pPr marL="302259" lvl="1" algn="l">
              <a:lnSpc>
                <a:spcPts val="3919"/>
              </a:lnSpc>
            </a:pPr>
            <a:endParaRPr lang="en-US" sz="2799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Extremely Small Defects: Detecting subtle anomalies occupying small regions.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endParaRPr lang="en-US" sz="2799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Unsupervised Learning: Learning from normal images without any prior defect information.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93A41E-4CA5-2D86-8FA3-8EA254F6F1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C06A518D-7A94-63AE-5F97-BCE3A01FA9E5}"/>
              </a:ext>
            </a:extLst>
          </p:cNvPr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3752B063-EA54-559E-BBDD-ABC947B9D138}"/>
              </a:ext>
            </a:extLst>
          </p:cNvPr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C7771FDF-13CE-F0DD-0398-873316EC4404}"/>
              </a:ext>
            </a:extLst>
          </p:cNvPr>
          <p:cNvSpPr/>
          <p:nvPr/>
        </p:nvSpPr>
        <p:spPr>
          <a:xfrm>
            <a:off x="9144000" y="1148690"/>
            <a:ext cx="8115300" cy="7989621"/>
          </a:xfrm>
          <a:custGeom>
            <a:avLst/>
            <a:gdLst/>
            <a:ahLst/>
            <a:cxnLst/>
            <a:rect l="l" t="t" r="r" b="b"/>
            <a:pathLst>
              <a:path w="8115300" h="7989621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7C48806D-7E08-8040-B071-93E0A1561CE5}"/>
              </a:ext>
            </a:extLst>
          </p:cNvPr>
          <p:cNvSpPr txBox="1"/>
          <p:nvPr/>
        </p:nvSpPr>
        <p:spPr>
          <a:xfrm>
            <a:off x="1057125" y="3699822"/>
            <a:ext cx="7402185" cy="248324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/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Pixel-Level Localization: Accurate segmentation of defective regions.</a:t>
            </a:r>
          </a:p>
          <a:p>
            <a:pPr marL="302259" lvl="1" algn="l">
              <a:lnSpc>
                <a:spcPts val="3919"/>
              </a:lnSpc>
            </a:pPr>
            <a:endParaRPr lang="en-US" sz="2799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Robustness Assessment: Ensuring performance across varied test scenarios.</a:t>
            </a:r>
          </a:p>
        </p:txBody>
      </p:sp>
    </p:spTree>
    <p:extLst>
      <p:ext uri="{BB962C8B-B14F-4D97-AF65-F5344CB8AC3E}">
        <p14:creationId xmlns:p14="http://schemas.microsoft.com/office/powerpoint/2010/main" val="2403825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V="1">
            <a:off x="580172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7391400" y="2933700"/>
            <a:ext cx="9448800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22238" indent="-122238">
              <a:lnSpc>
                <a:spcPts val="8039"/>
              </a:lnSpc>
            </a:pPr>
            <a:r>
              <a:rPr lang="en-US" sz="7114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EVALUATION METRICS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421880" y="5498334"/>
            <a:ext cx="9143999" cy="21351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Segmentation F1 Score (SegF1): Balance between precision and recall in pixel-level anomaly detection.</a:t>
            </a:r>
          </a:p>
          <a:p>
            <a:pPr>
              <a:lnSpc>
                <a:spcPts val="4200"/>
              </a:lnSpc>
            </a:pPr>
            <a:endParaRPr lang="en-US" sz="3000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Image AUC : For global image anomaly detection.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TextBox 6"/>
          <p:cNvSpPr txBox="1"/>
          <p:nvPr/>
        </p:nvSpPr>
        <p:spPr>
          <a:xfrm>
            <a:off x="5163613" y="900618"/>
            <a:ext cx="7960773" cy="30008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721"/>
              </a:lnSpc>
            </a:pPr>
            <a:r>
              <a:rPr lang="en-US" sz="10373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DATASET OVERVIEW</a:t>
            </a:r>
          </a:p>
        </p:txBody>
      </p:sp>
      <p:sp>
        <p:nvSpPr>
          <p:cNvPr id="12" name="Freeform 3"/>
          <p:cNvSpPr/>
          <p:nvPr/>
        </p:nvSpPr>
        <p:spPr>
          <a:xfrm>
            <a:off x="0" y="22861"/>
            <a:ext cx="9677400" cy="10286999"/>
          </a:xfrm>
          <a:custGeom>
            <a:avLst/>
            <a:gdLst/>
            <a:ahLst/>
            <a:cxnLst/>
            <a:rect l="l" t="t" r="r" b="b"/>
            <a:pathLst>
              <a:path w="17024727" h="10737964">
                <a:moveTo>
                  <a:pt x="0" y="0"/>
                </a:moveTo>
                <a:lnTo>
                  <a:pt x="17024726" y="0"/>
                </a:lnTo>
                <a:lnTo>
                  <a:pt x="17024726" y="10737964"/>
                </a:lnTo>
                <a:lnTo>
                  <a:pt x="0" y="107379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23699"/>
            </a:stretch>
          </a:blipFill>
        </p:spPr>
        <p:txBody>
          <a:bodyPr/>
          <a:lstStyle/>
          <a:p>
            <a:endParaRPr lang="en-US" dirty="0"/>
          </a:p>
        </p:txBody>
      </p:sp>
      <p:pic>
        <p:nvPicPr>
          <p:cNvPr id="13" name="Picture 7" descr="Datasets for your research: MVTec Software">
            <a:extLst>
              <a:ext uri="{FF2B5EF4-FFF2-40B4-BE49-F238E27FC236}">
                <a16:creationId xmlns:a16="http://schemas.microsoft.com/office/drawing/2014/main" id="{FF222719-4D32-8987-B02D-37AB669DFA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820" y="3963221"/>
            <a:ext cx="4609476" cy="3000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 descr="MVTec Anomaly Detection 2 Dataset: MVTec Software">
            <a:extLst>
              <a:ext uri="{FF2B5EF4-FFF2-40B4-BE49-F238E27FC236}">
                <a16:creationId xmlns:a16="http://schemas.microsoft.com/office/drawing/2014/main" id="{9EDCCFCB-3420-AAED-84B1-73E01469B9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820" y="7125110"/>
            <a:ext cx="4594236" cy="3000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0CCBCE6-8981-7255-5B52-540105B4B5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20432" y="3955601"/>
            <a:ext cx="4760297" cy="301904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735DD11-F178-8A65-C2FB-D5D7E1100C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70059" y="3963221"/>
            <a:ext cx="4790611" cy="300082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7543800" y="1714500"/>
            <a:ext cx="6970486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039"/>
              </a:lnSpc>
            </a:pPr>
            <a:r>
              <a:rPr lang="en-US" sz="7114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OUR APPROACH</a:t>
            </a:r>
          </a:p>
        </p:txBody>
      </p:sp>
      <p:sp>
        <p:nvSpPr>
          <p:cNvPr id="3" name="Freeform 3"/>
          <p:cNvSpPr/>
          <p:nvPr/>
        </p:nvSpPr>
        <p:spPr>
          <a:xfrm rot="5400000" flipV="1">
            <a:off x="-1703070" y="1344930"/>
            <a:ext cx="10264140" cy="7620000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0603ECF-5D5C-4835-32CF-17B672BA84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9602" y="3086100"/>
            <a:ext cx="5638800" cy="6667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66800" y="1181100"/>
            <a:ext cx="6706974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114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INNOVATION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</TotalTime>
  <Words>193</Words>
  <Application>Microsoft Office PowerPoint</Application>
  <PresentationFormat>Custom</PresentationFormat>
  <Paragraphs>33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HK Grotesk</vt:lpstr>
      <vt:lpstr>Arial</vt:lpstr>
      <vt:lpstr>HK Grotesk Italics</vt:lpstr>
      <vt:lpstr>Calibri</vt:lpstr>
      <vt:lpstr>Glacial Indifference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Green Modern Artificial Intelligence Presentation</dc:title>
  <dc:creator>Syscom</dc:creator>
  <cp:lastModifiedBy>taha zaheer</cp:lastModifiedBy>
  <cp:revision>90</cp:revision>
  <dcterms:created xsi:type="dcterms:W3CDTF">2006-08-16T00:00:00Z</dcterms:created>
  <dcterms:modified xsi:type="dcterms:W3CDTF">2025-05-12T07:02:47Z</dcterms:modified>
  <dc:identifier>DAGnMNNE7dk</dc:identifier>
</cp:coreProperties>
</file>

<file path=docProps/thumbnail.jpeg>
</file>